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48" r:id="rId1"/>
  </p:sldMasterIdLst>
  <p:sldIdLst>
    <p:sldId id="256" r:id="rId2"/>
    <p:sldId id="268" r:id="rId3"/>
    <p:sldId id="270" r:id="rId4"/>
    <p:sldId id="257" r:id="rId5"/>
    <p:sldId id="258" r:id="rId6"/>
    <p:sldId id="259" r:id="rId7"/>
    <p:sldId id="260" r:id="rId8"/>
    <p:sldId id="261" r:id="rId9"/>
    <p:sldId id="262" r:id="rId10"/>
    <p:sldId id="269" r:id="rId11"/>
    <p:sldId id="263" r:id="rId12"/>
    <p:sldId id="264" r:id="rId13"/>
    <p:sldId id="265" r:id="rId14"/>
    <p:sldId id="266" r:id="rId15"/>
    <p:sldId id="267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3966A-425C-4918-B9DF-0B3B71F22672}" type="datetimeFigureOut">
              <a:rPr lang="en-GB" smtClean="0"/>
              <a:t>14/03/2013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B275-9FA5-4305-9401-652E8E2C806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3966A-425C-4918-B9DF-0B3B71F22672}" type="datetimeFigureOut">
              <a:rPr lang="en-GB" smtClean="0"/>
              <a:t>14/03/2013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B275-9FA5-4305-9401-652E8E2C806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3966A-425C-4918-B9DF-0B3B71F22672}" type="datetimeFigureOut">
              <a:rPr lang="en-GB" smtClean="0"/>
              <a:t>14/03/2013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B275-9FA5-4305-9401-652E8E2C806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3966A-425C-4918-B9DF-0B3B71F22672}" type="datetimeFigureOut">
              <a:rPr lang="en-GB" smtClean="0"/>
              <a:t>14/03/2013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B275-9FA5-4305-9401-652E8E2C806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3966A-425C-4918-B9DF-0B3B71F22672}" type="datetimeFigureOut">
              <a:rPr lang="en-GB" smtClean="0"/>
              <a:t>14/03/2013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B275-9FA5-4305-9401-652E8E2C806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3966A-425C-4918-B9DF-0B3B71F22672}" type="datetimeFigureOut">
              <a:rPr lang="en-GB" smtClean="0"/>
              <a:t>14/03/2013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B275-9FA5-4305-9401-652E8E2C806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3966A-425C-4918-B9DF-0B3B71F22672}" type="datetimeFigureOut">
              <a:rPr lang="en-GB" smtClean="0"/>
              <a:t>14/03/2013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B275-9FA5-4305-9401-652E8E2C806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3966A-425C-4918-B9DF-0B3B71F22672}" type="datetimeFigureOut">
              <a:rPr lang="en-GB" smtClean="0"/>
              <a:t>14/03/2013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B275-9FA5-4305-9401-652E8E2C806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3966A-425C-4918-B9DF-0B3B71F22672}" type="datetimeFigureOut">
              <a:rPr lang="en-GB" smtClean="0"/>
              <a:t>14/03/2013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B275-9FA5-4305-9401-652E8E2C806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3966A-425C-4918-B9DF-0B3B71F22672}" type="datetimeFigureOut">
              <a:rPr lang="en-GB" smtClean="0"/>
              <a:t>14/03/2013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B275-9FA5-4305-9401-652E8E2C806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3966A-425C-4918-B9DF-0B3B71F22672}" type="datetimeFigureOut">
              <a:rPr lang="en-GB" smtClean="0"/>
              <a:t>14/03/2013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B275-9FA5-4305-9401-652E8E2C806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3966A-425C-4918-B9DF-0B3B71F22672}" type="datetimeFigureOut">
              <a:rPr lang="en-GB" smtClean="0"/>
              <a:t>14/03/2013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CB275-9FA5-4305-9401-652E8E2C8069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64704"/>
          </a:xfrm>
        </p:spPr>
        <p:txBody>
          <a:bodyPr>
            <a:normAutofit/>
          </a:bodyPr>
          <a:lstStyle/>
          <a:p>
            <a:endParaRPr lang="en-GB" sz="3200" b="1" dirty="0">
              <a:solidFill>
                <a:schemeClr val="accent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Chapter 7 Measuring inequalities</a:t>
            </a:r>
            <a:r>
              <a:rPr kumimoji="0" lang="en-GB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 in small area life expectancy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 </a:t>
            </a:r>
            <a:endParaRPr lang="en-GB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CF4F8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1268760"/>
            <a:ext cx="9144000" cy="7920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3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West Midlands Key Health Data 2011/12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2246094"/>
            <a:ext cx="9144000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Calibri" pitchFamily="34" charset="0"/>
                <a:cs typeface="Arial" pitchFamily="34" charset="0"/>
              </a:rPr>
              <a:t>Launch Event</a:t>
            </a:r>
            <a:endParaRPr kumimoji="0" lang="en-GB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Calibri" pitchFamily="34" charset="0"/>
                <a:cs typeface="Arial" pitchFamily="34" charset="0"/>
              </a:rPr>
            </a:b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Calibri" pitchFamily="34" charset="0"/>
                <a:cs typeface="Arial" pitchFamily="34" charset="0"/>
              </a:rPr>
              <a:t>Monday 18 March 2013</a:t>
            </a:r>
            <a:endParaRPr kumimoji="0" lang="en-GB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Calibri" pitchFamily="34" charset="0"/>
                <a:cs typeface="Arial" pitchFamily="34" charset="0"/>
              </a:rPr>
              <a:t>12.30pm – 3.30pm</a:t>
            </a:r>
            <a:endParaRPr kumimoji="0" lang="en-GB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Calibri" pitchFamily="34" charset="0"/>
                <a:cs typeface="Arial" pitchFamily="34" charset="0"/>
              </a:rPr>
              <a:t>Michael </a:t>
            </a:r>
            <a:r>
              <a:rPr kumimoji="0" lang="en-GB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Calibri" pitchFamily="34" charset="0"/>
                <a:cs typeface="Arial" pitchFamily="34" charset="0"/>
              </a:rPr>
              <a:t>Tippett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Calibri" pitchFamily="34" charset="0"/>
                <a:cs typeface="Arial" pitchFamily="34" charset="0"/>
              </a:rPr>
              <a:t> Room, Staff House</a:t>
            </a:r>
            <a:endParaRPr kumimoji="0" lang="en-GB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Calibri" pitchFamily="34" charset="0"/>
                <a:cs typeface="Arial" pitchFamily="34" charset="0"/>
              </a:rPr>
              <a:t>University of Birmingham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0" y="4313714"/>
            <a:ext cx="9144000" cy="254428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2520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ts val="500"/>
              </a:spcAft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</a:rPr>
              <a:t>Chapter contributions from:</a:t>
            </a:r>
          </a:p>
          <a:p>
            <a:pPr fontAlgn="base">
              <a:spcBef>
                <a:spcPct val="0"/>
              </a:spcBef>
              <a:spcAft>
                <a:spcPts val="500"/>
              </a:spcAft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</a:rPr>
              <a:t>West Midlands Cancer Intelligence Unit</a:t>
            </a:r>
          </a:p>
          <a:p>
            <a:pPr fontAlgn="base">
              <a:spcBef>
                <a:spcPct val="0"/>
              </a:spcBef>
              <a:spcAft>
                <a:spcPts val="500"/>
              </a:spcAft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</a:rPr>
              <a:t>Health Protection Agency West Midlands</a:t>
            </a:r>
          </a:p>
          <a:p>
            <a:pPr fontAlgn="base">
              <a:spcBef>
                <a:spcPct val="0"/>
              </a:spcBef>
              <a:spcAft>
                <a:spcPts val="500"/>
              </a:spcAft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</a:rPr>
              <a:t>The Perinatal Institute</a:t>
            </a:r>
          </a:p>
          <a:p>
            <a:pPr fontAlgn="base">
              <a:spcBef>
                <a:spcPct val="0"/>
              </a:spcBef>
              <a:spcAft>
                <a:spcPts val="500"/>
              </a:spcAft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</a:rPr>
              <a:t>NHS Warwickshire</a:t>
            </a:r>
          </a:p>
          <a:p>
            <a:pPr fontAlgn="base">
              <a:spcBef>
                <a:spcPct val="0"/>
              </a:spcBef>
              <a:spcAft>
                <a:spcPts val="500"/>
              </a:spcAft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</a:rPr>
              <a:t>Warwickshire County Council</a:t>
            </a:r>
          </a:p>
          <a:p>
            <a:pPr fontAlgn="base">
              <a:spcBef>
                <a:spcPct val="0"/>
              </a:spcBef>
              <a:spcAft>
                <a:spcPts val="500"/>
              </a:spcAft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</a:rPr>
              <a:t>Staffordshire County Council / NHS Staffordshire and NHS Stoke-on-Trent</a:t>
            </a:r>
          </a:p>
          <a:p>
            <a:pPr fontAlgn="base">
              <a:spcBef>
                <a:spcPct val="0"/>
              </a:spcBef>
              <a:spcAft>
                <a:spcPts val="500"/>
              </a:spcAft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</a:rPr>
              <a:t>Heart of England Foundation Trust</a:t>
            </a:r>
          </a:p>
          <a:p>
            <a:pPr fontAlgn="base">
              <a:spcBef>
                <a:spcPct val="0"/>
              </a:spcBef>
              <a:spcAft>
                <a:spcPts val="500"/>
              </a:spcAft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</a:rPr>
              <a:t>West Midlands Commissioning Support Unit	</a:t>
            </a:r>
            <a:b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</a:rPr>
            </a:b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1" name="Picture 10" descr="UoB Logo Pale Blue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2029108" cy="5334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SOA MALE LE NO TITLE.png"/>
          <p:cNvPicPr>
            <a:picLocks noChangeAspect="1"/>
          </p:cNvPicPr>
          <p:nvPr/>
        </p:nvPicPr>
        <p:blipFill>
          <a:blip r:embed="rId2" cstate="print"/>
          <a:srcRect l="42863" t="61614" b="11784"/>
          <a:stretch>
            <a:fillRect/>
          </a:stretch>
        </p:blipFill>
        <p:spPr>
          <a:xfrm>
            <a:off x="4566499" y="1579394"/>
            <a:ext cx="4448588" cy="2929726"/>
          </a:xfrm>
          <a:prstGeom prst="rect">
            <a:avLst/>
          </a:prstGeom>
        </p:spPr>
      </p:pic>
      <p:pic>
        <p:nvPicPr>
          <p:cNvPr id="8" name="Picture 7" descr="WARD MALE LE NO TITLE.png"/>
          <p:cNvPicPr>
            <a:picLocks noChangeAspect="1"/>
          </p:cNvPicPr>
          <p:nvPr/>
        </p:nvPicPr>
        <p:blipFill>
          <a:blip r:embed="rId3" cstate="print"/>
          <a:srcRect l="42863" t="61614" b="11784"/>
          <a:stretch>
            <a:fillRect/>
          </a:stretch>
        </p:blipFill>
        <p:spPr>
          <a:xfrm>
            <a:off x="171526" y="1579394"/>
            <a:ext cx="4448588" cy="29297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64704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chemeClr val="accent1"/>
                </a:solidFill>
              </a:rPr>
              <a:t>Life expectancy by small area geography</a:t>
            </a:r>
            <a:endParaRPr lang="en-GB" sz="3200" b="1" dirty="0">
              <a:solidFill>
                <a:schemeClr val="accent1"/>
              </a:solidFill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West Midlands Key Health Data 2011/12</a:t>
            </a:r>
            <a:b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</a:b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	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Chapter 7 Measuring inequalities in small area life</a:t>
            </a:r>
            <a:r>
              <a:rPr kumimoji="0" lang="en-GB" sz="12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 </a:t>
            </a:r>
            <a:r>
              <a:rPr kumimoji="0" lang="en-GB" sz="11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expectancy</a:t>
            </a:r>
            <a:r>
              <a:rPr kumimoji="0" lang="en-GB" sz="12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/>
            </a:r>
            <a:br>
              <a:rPr kumimoji="0" lang="en-GB" sz="12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</a:br>
            <a:r>
              <a:rPr kumimoji="0" lang="en-GB" sz="12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Daniel Eayres, Jane Fletcher, WMCSU; Paul Kingswell, NHS </a:t>
            </a:r>
            <a:r>
              <a:rPr kumimoji="0" lang="en-GB" sz="1200" b="0" i="0" u="none" strike="noStrike" cap="none" normalizeH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Warks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677308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 bmk="_Toc350953419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Life expectancy at birth by small area, West Midlands Metropolitan</a:t>
            </a:r>
            <a:r>
              <a:rPr kumimoji="0" lang="en-GB" sz="1600" b="1" i="0" u="none" strike="noStrike" cap="none" normalizeH="0" dirty="0" smtClean="0" bmk="_Toc350953419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County </a:t>
            </a:r>
            <a:r>
              <a:rPr kumimoji="0" lang="en-GB" sz="1600" b="1" i="0" u="none" strike="noStrike" cap="none" normalizeH="0" baseline="0" dirty="0" smtClean="0" bmk="_Toc350953419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2008-10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683568" y="1124744"/>
            <a:ext cx="10801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b="1" dirty="0" smtClean="0" bmk="_Toc350953419">
                <a:latin typeface="Arial" pitchFamily="34" charset="0"/>
                <a:cs typeface="Times New Roman" pitchFamily="18" charset="0"/>
              </a:rPr>
              <a:t>By ward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4788024" y="1124744"/>
            <a:ext cx="11521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b="1" dirty="0" smtClean="0" bmk="_Toc350953419">
                <a:latin typeface="Arial" pitchFamily="34" charset="0"/>
                <a:cs typeface="Times New Roman" pitchFamily="18" charset="0"/>
              </a:rPr>
              <a:t>By MSOA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64704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chemeClr val="accent1"/>
                </a:solidFill>
              </a:rPr>
              <a:t>Life expectancy by small area geography</a:t>
            </a:r>
            <a:endParaRPr lang="en-GB" sz="3200" b="1" dirty="0">
              <a:solidFill>
                <a:schemeClr val="accent1"/>
              </a:solidFill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West Midlands Key Health Data 2011/12</a:t>
            </a:r>
            <a:b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</a:b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	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Chapter 7 Measuring inequalities</a:t>
            </a:r>
            <a:r>
              <a:rPr kumimoji="0" lang="en-GB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 in small area life expectancy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 </a:t>
            </a:r>
            <a:endParaRPr lang="en-GB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Chapter 7 Measuring inequalities in small area life</a:t>
            </a:r>
            <a:r>
              <a:rPr kumimoji="0" lang="en-GB" sz="12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 </a:t>
            </a:r>
            <a:r>
              <a:rPr kumimoji="0" lang="en-GB" sz="11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expectancy</a:t>
            </a:r>
            <a:r>
              <a:rPr kumimoji="0" lang="en-GB" sz="12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/>
            </a:r>
            <a:br>
              <a:rPr kumimoji="0" lang="en-GB" sz="12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</a:br>
            <a:r>
              <a:rPr kumimoji="0" lang="en-GB" sz="12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Daniel Eayres, Jane Fletcher, WMCSU; Paul Kingswell, NHS </a:t>
            </a:r>
            <a:r>
              <a:rPr kumimoji="0" lang="en-GB" sz="1200" b="0" i="0" u="none" strike="noStrike" cap="none" normalizeH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Warks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6145" name="Picture 33"/>
          <p:cNvPicPr>
            <a:picLocks noChangeAspect="1" noChangeArrowheads="1"/>
          </p:cNvPicPr>
          <p:nvPr/>
        </p:nvPicPr>
        <p:blipFill>
          <a:blip r:embed="rId2" cstate="print"/>
          <a:srcRect l="594" t="986" r="594" b="986"/>
          <a:stretch>
            <a:fillRect/>
          </a:stretch>
        </p:blipFill>
        <p:spPr bwMode="auto">
          <a:xfrm>
            <a:off x="611560" y="1171178"/>
            <a:ext cx="7620454" cy="4562078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611560" y="5877272"/>
            <a:ext cx="63353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Source: Health profiles – local health, Network of Public Health Observatories; </a:t>
            </a:r>
            <a:b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Indices of Deprivation 2010, Department for Communities and Local Government.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749316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 bmk="_Toc350953419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Male life expectancy at birth vs. Deprivation by MSOA, West Midlands 2008-10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64704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chemeClr val="accent1"/>
                </a:solidFill>
              </a:rPr>
              <a:t>Slope Index of Inequality</a:t>
            </a:r>
            <a:endParaRPr lang="en-GB" sz="3200" b="1" dirty="0">
              <a:solidFill>
                <a:schemeClr val="accent1"/>
              </a:solidFill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West Midlands Key Health Data 2011/12</a:t>
            </a:r>
            <a:b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</a:b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	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Chapter 7 Measuring inequalities in small area life</a:t>
            </a:r>
            <a:r>
              <a:rPr kumimoji="0" lang="en-GB" sz="12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 </a:t>
            </a:r>
            <a:r>
              <a:rPr kumimoji="0" lang="en-GB" sz="11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expectancy</a:t>
            </a:r>
            <a:r>
              <a:rPr kumimoji="0" lang="en-GB" sz="12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/>
            </a:r>
            <a:br>
              <a:rPr kumimoji="0" lang="en-GB" sz="12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</a:br>
            <a:r>
              <a:rPr kumimoji="0" lang="en-GB" sz="12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Daniel Eayres, Jane Fletcher, WMCSU; Paul Kingswell, NHS </a:t>
            </a:r>
            <a:r>
              <a:rPr kumimoji="0" lang="en-GB" sz="1200" b="0" i="0" u="none" strike="noStrike" cap="none" normalizeH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Warks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67544" y="1268760"/>
            <a:ext cx="8064896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40000" marR="0" lvl="0" indent="-288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Indicator 0.2i: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	</a:t>
            </a:r>
            <a:b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Slope index of inequality (SII) in life expectancy at birth based on national deprivation deciles of Lower Super Output Areas (LSOAs) within England [National level].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540000" marR="0" lvl="0" indent="-288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Indicator 0.2ii: 	</a:t>
            </a:r>
            <a:b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Number of upper tier local authorities for which the local SII in life expectancy (as defined in 0.2.iii) has decreased [National level].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540000" marR="0" lvl="0" indent="-288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Indicator 0.2iii: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	</a:t>
            </a:r>
            <a:b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SII in life expectancy at birth within each English upper tier local authority, based on local deprivation deciles of LSOAs [LA level].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692696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smtClean="0" bmk="_Toc350953419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Public Health</a:t>
            </a:r>
            <a:r>
              <a:rPr kumimoji="0" lang="en-GB" sz="2000" b="1" i="0" u="none" strike="noStrike" cap="none" normalizeH="0" dirty="0" smtClean="0" bmk="_Toc350953419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Outcomes Framework life expectancy inequalities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64704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chemeClr val="accent1"/>
                </a:solidFill>
              </a:rPr>
              <a:t>Slope Index of Inequality</a:t>
            </a:r>
            <a:endParaRPr lang="en-GB" sz="3200" b="1" dirty="0">
              <a:solidFill>
                <a:schemeClr val="accent1"/>
              </a:solidFill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West Midlands Key Health Data 2011/12</a:t>
            </a:r>
            <a:b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</a:b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	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Chapter 7 Measuring inequalities</a:t>
            </a:r>
            <a:r>
              <a:rPr kumimoji="0" lang="en-GB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 in small area life expectancy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 </a:t>
            </a:r>
            <a:endParaRPr lang="en-GB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Chapter 7 Measuring inequalities in small area life</a:t>
            </a:r>
            <a:r>
              <a:rPr kumimoji="0" lang="en-GB" sz="12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 </a:t>
            </a:r>
            <a:r>
              <a:rPr kumimoji="0" lang="en-GB" sz="11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expectancy</a:t>
            </a:r>
            <a:r>
              <a:rPr kumimoji="0" lang="en-GB" sz="12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/>
            </a:r>
            <a:br>
              <a:rPr kumimoji="0" lang="en-GB" sz="12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</a:br>
            <a:r>
              <a:rPr kumimoji="0" lang="en-GB" sz="12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Daniel Eayres, Jane Fletcher, WMCSU; Paul Kingswell, NHS </a:t>
            </a:r>
            <a:r>
              <a:rPr kumimoji="0" lang="en-GB" sz="1200" b="0" i="0" u="none" strike="noStrike" cap="none" normalizeH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Warks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4097" name="Picture 12"/>
          <p:cNvPicPr>
            <a:picLocks noChangeAspect="1" noChangeArrowheads="1"/>
          </p:cNvPicPr>
          <p:nvPr/>
        </p:nvPicPr>
        <p:blipFill>
          <a:blip r:embed="rId2" cstate="print"/>
          <a:srcRect l="919" t="9828" r="919" b="2106"/>
          <a:stretch>
            <a:fillRect/>
          </a:stretch>
        </p:blipFill>
        <p:spPr bwMode="auto">
          <a:xfrm>
            <a:off x="467544" y="1195814"/>
            <a:ext cx="8352928" cy="4897482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11560" y="6021288"/>
            <a:ext cx="54152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Source: Health Inequality Indicators, Network of Public Health Observatories.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733926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/>
              <a:t>Male life expectancy at birth by deprivation decile showing the </a:t>
            </a:r>
            <a:r>
              <a:rPr lang="en-GB" b="1" dirty="0" smtClean="0"/>
              <a:t>SII, </a:t>
            </a:r>
            <a:r>
              <a:rPr lang="en-GB" b="1" dirty="0"/>
              <a:t>Warwickshire 2006-10</a:t>
            </a:r>
            <a:endParaRPr kumimoji="0" lang="en-GB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64704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chemeClr val="accent1"/>
                </a:solidFill>
              </a:rPr>
              <a:t>Slope Index of Inequality</a:t>
            </a:r>
            <a:endParaRPr lang="en-GB" sz="3200" b="1" dirty="0">
              <a:solidFill>
                <a:schemeClr val="accent1"/>
              </a:solidFill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West Midlands Key Health Data 2011/12</a:t>
            </a:r>
            <a:b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</a:b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	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Chapter 7 Measuring inequalities</a:t>
            </a:r>
            <a:r>
              <a:rPr kumimoji="0" lang="en-GB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 in small area life expectancy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 </a:t>
            </a:r>
            <a:endParaRPr lang="en-GB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Chapter 7 Measuring inequalities in small area life</a:t>
            </a:r>
            <a:r>
              <a:rPr kumimoji="0" lang="en-GB" sz="12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 </a:t>
            </a:r>
            <a:r>
              <a:rPr kumimoji="0" lang="en-GB" sz="11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expectancy</a:t>
            </a:r>
            <a:r>
              <a:rPr kumimoji="0" lang="en-GB" sz="12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/>
            </a:r>
            <a:br>
              <a:rPr kumimoji="0" lang="en-GB" sz="12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</a:br>
            <a:r>
              <a:rPr kumimoji="0" lang="en-GB" sz="12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Daniel Eayres, Jane Fletcher, WMCSU; Paul Kingswell, NHS </a:t>
            </a:r>
            <a:r>
              <a:rPr kumimoji="0" lang="en-GB" sz="1200" b="0" i="0" u="none" strike="noStrike" cap="none" normalizeH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Warks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84783"/>
            <a:ext cx="6949989" cy="516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692696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 smtClean="0"/>
              <a:t>SII for life expectancy at birth by upper-tier local authority and gender </a:t>
            </a:r>
            <a:br>
              <a:rPr lang="en-GB" b="1" dirty="0" smtClean="0"/>
            </a:br>
            <a:r>
              <a:rPr lang="en-GB" b="1" dirty="0" smtClean="0"/>
              <a:t>West Midlands 2006-10</a:t>
            </a:r>
            <a:endParaRPr kumimoji="0" lang="en-GB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64704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chemeClr val="accent1"/>
                </a:solidFill>
              </a:rPr>
              <a:t>Summary Points</a:t>
            </a:r>
            <a:endParaRPr lang="en-GB" sz="3200" b="1" dirty="0">
              <a:solidFill>
                <a:schemeClr val="accent1"/>
              </a:solidFill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West Midlands Key Health Data 2011/12</a:t>
            </a:r>
            <a:b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</a:b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	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Chapter 7 Measuring inequalities</a:t>
            </a:r>
            <a:r>
              <a:rPr kumimoji="0" lang="en-GB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 in small area life expectancy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 </a:t>
            </a:r>
            <a:endParaRPr lang="en-GB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Chapter 7 Measuring inequalities in small area life</a:t>
            </a:r>
            <a:r>
              <a:rPr kumimoji="0" lang="en-GB" sz="12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 </a:t>
            </a:r>
            <a:r>
              <a:rPr kumimoji="0" lang="en-GB" sz="11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expectancy</a:t>
            </a:r>
            <a:r>
              <a:rPr kumimoji="0" lang="en-GB" sz="12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/>
            </a:r>
            <a:br>
              <a:rPr kumimoji="0" lang="en-GB" sz="12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</a:br>
            <a:r>
              <a:rPr kumimoji="0" lang="en-GB" sz="12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Daniel Eayres, Jane Fletcher, WMCSU; Paul Kingswell, NHS </a:t>
            </a:r>
            <a:r>
              <a:rPr kumimoji="0" lang="en-GB" sz="1200" b="0" i="0" u="none" strike="noStrike" cap="none" normalizeH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Warks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9552" y="764704"/>
            <a:ext cx="8208912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lvl="0" indent="-360000">
              <a:spcAft>
                <a:spcPts val="1200"/>
              </a:spcAft>
              <a:buFont typeface="Wingdings" pitchFamily="2" charset="2"/>
              <a:buChar char="q"/>
            </a:pPr>
            <a:r>
              <a:rPr lang="en-GB" dirty="0" smtClean="0"/>
              <a:t>LE is </a:t>
            </a:r>
            <a:r>
              <a:rPr lang="en-GB" dirty="0"/>
              <a:t>a high profile outcome indicator that needs to be monitored by </a:t>
            </a:r>
            <a:r>
              <a:rPr lang="en-GB" dirty="0" smtClean="0"/>
              <a:t>HWBs, </a:t>
            </a:r>
            <a:r>
              <a:rPr lang="en-GB" dirty="0"/>
              <a:t>including the assessment of within local authority inequality.</a:t>
            </a:r>
          </a:p>
          <a:p>
            <a:pPr marL="360000" lvl="0" indent="-360000">
              <a:spcAft>
                <a:spcPts val="1200"/>
              </a:spcAft>
              <a:buFont typeface="Wingdings" pitchFamily="2" charset="2"/>
              <a:buChar char="q"/>
            </a:pPr>
            <a:r>
              <a:rPr lang="en-GB" dirty="0"/>
              <a:t>Life expectancy in the West Midlands is continuing to improve but has remained persistently below the national average for both men and women. </a:t>
            </a:r>
          </a:p>
          <a:p>
            <a:pPr marL="360000" lvl="0" indent="-360000">
              <a:spcAft>
                <a:spcPts val="1200"/>
              </a:spcAft>
              <a:buFont typeface="Wingdings" pitchFamily="2" charset="2"/>
              <a:buChar char="q"/>
            </a:pPr>
            <a:r>
              <a:rPr lang="en-GB" dirty="0" smtClean="0"/>
              <a:t>The range between the highest </a:t>
            </a:r>
            <a:r>
              <a:rPr lang="en-GB" dirty="0"/>
              <a:t>and lowest local authority districts </a:t>
            </a:r>
            <a:r>
              <a:rPr lang="en-GB" dirty="0" smtClean="0"/>
              <a:t>LEs in </a:t>
            </a:r>
            <a:r>
              <a:rPr lang="en-GB" dirty="0"/>
              <a:t>the West Midlands </a:t>
            </a:r>
            <a:r>
              <a:rPr lang="en-GB" dirty="0" smtClean="0"/>
              <a:t>is ~5 </a:t>
            </a:r>
            <a:r>
              <a:rPr lang="en-GB" dirty="0"/>
              <a:t>years for males and </a:t>
            </a:r>
            <a:r>
              <a:rPr lang="en-GB" dirty="0" smtClean="0"/>
              <a:t>~4 </a:t>
            </a:r>
            <a:r>
              <a:rPr lang="en-GB" dirty="0"/>
              <a:t>years for females.</a:t>
            </a:r>
          </a:p>
          <a:p>
            <a:pPr marL="360000" lvl="0" indent="-360000">
              <a:spcAft>
                <a:spcPts val="1200"/>
              </a:spcAft>
              <a:buFont typeface="Wingdings" pitchFamily="2" charset="2"/>
              <a:buChar char="q"/>
            </a:pPr>
            <a:r>
              <a:rPr lang="en-GB" dirty="0" smtClean="0"/>
              <a:t>Significant </a:t>
            </a:r>
            <a:r>
              <a:rPr lang="en-GB" dirty="0"/>
              <a:t>variation in </a:t>
            </a:r>
            <a:r>
              <a:rPr lang="en-GB" dirty="0" smtClean="0"/>
              <a:t>LE at </a:t>
            </a:r>
            <a:r>
              <a:rPr lang="en-GB" dirty="0"/>
              <a:t>the </a:t>
            </a:r>
            <a:r>
              <a:rPr lang="en-GB" dirty="0" smtClean="0"/>
              <a:t>ward, </a:t>
            </a:r>
            <a:r>
              <a:rPr lang="en-GB" dirty="0"/>
              <a:t>MSOA </a:t>
            </a:r>
            <a:r>
              <a:rPr lang="en-GB" dirty="0" smtClean="0"/>
              <a:t>and LSOA </a:t>
            </a:r>
            <a:r>
              <a:rPr lang="en-GB" dirty="0"/>
              <a:t>deprivation deciles </a:t>
            </a:r>
            <a:r>
              <a:rPr lang="en-GB" dirty="0" smtClean="0"/>
              <a:t>levels using </a:t>
            </a:r>
            <a:r>
              <a:rPr lang="en-GB" dirty="0"/>
              <a:t>5-years of mortality data. </a:t>
            </a:r>
          </a:p>
          <a:p>
            <a:pPr marL="360000" lvl="0" indent="-360000">
              <a:spcAft>
                <a:spcPts val="1200"/>
              </a:spcAft>
              <a:buFont typeface="Wingdings" pitchFamily="2" charset="2"/>
              <a:buChar char="q"/>
            </a:pPr>
            <a:r>
              <a:rPr lang="en-GB" dirty="0"/>
              <a:t>At </a:t>
            </a:r>
            <a:r>
              <a:rPr lang="en-GB" dirty="0" smtClean="0"/>
              <a:t>all area levels </a:t>
            </a:r>
            <a:r>
              <a:rPr lang="en-GB" dirty="0"/>
              <a:t>there is a strong association between </a:t>
            </a:r>
            <a:r>
              <a:rPr lang="en-GB" dirty="0" smtClean="0"/>
              <a:t>LE and deprivation. The </a:t>
            </a:r>
            <a:r>
              <a:rPr lang="en-GB" dirty="0"/>
              <a:t>association is stronger and the relationship steeper for males than for females.</a:t>
            </a:r>
          </a:p>
          <a:p>
            <a:pPr marL="360000" lvl="0" indent="-360000">
              <a:spcAft>
                <a:spcPts val="1200"/>
              </a:spcAft>
              <a:buFont typeface="Wingdings" pitchFamily="2" charset="2"/>
              <a:buChar char="q"/>
            </a:pPr>
            <a:r>
              <a:rPr lang="en-GB" dirty="0"/>
              <a:t>Wide inequalities in life expectancy exist within even those local authorities that have high life expectancies overall.</a:t>
            </a:r>
          </a:p>
          <a:p>
            <a:pPr marL="360000" lvl="0" indent="-360000">
              <a:spcAft>
                <a:spcPts val="1200"/>
              </a:spcAft>
              <a:buFont typeface="Wingdings" pitchFamily="2" charset="2"/>
              <a:buChar char="q"/>
            </a:pPr>
            <a:r>
              <a:rPr lang="en-GB" dirty="0" smtClean="0"/>
              <a:t>SII values  for WM </a:t>
            </a:r>
            <a:r>
              <a:rPr lang="en-GB" dirty="0"/>
              <a:t>upper-tier </a:t>
            </a:r>
            <a:r>
              <a:rPr lang="en-GB" dirty="0" smtClean="0"/>
              <a:t>LAs </a:t>
            </a:r>
            <a:r>
              <a:rPr lang="en-GB" dirty="0"/>
              <a:t>range from 4.8 to 11.7 years for males and 2.8 to 10.3 years for females.</a:t>
            </a:r>
          </a:p>
          <a:p>
            <a:pPr marL="360000" lvl="0" indent="-360000">
              <a:spcAft>
                <a:spcPts val="1200"/>
              </a:spcAft>
              <a:buFont typeface="Wingdings" pitchFamily="2" charset="2"/>
              <a:buChar char="q"/>
            </a:pPr>
            <a:r>
              <a:rPr lang="en-GB" dirty="0"/>
              <a:t>Measuring the change in the SII over time in individual </a:t>
            </a:r>
            <a:r>
              <a:rPr lang="en-GB" dirty="0" smtClean="0"/>
              <a:t>LAs will </a:t>
            </a:r>
            <a:r>
              <a:rPr lang="en-GB" dirty="0"/>
              <a:t>be problematic as the confidence intervals are wide and long time periods are needed.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64704"/>
          </a:xfrm>
        </p:spPr>
        <p:txBody>
          <a:bodyPr>
            <a:normAutofit/>
          </a:bodyPr>
          <a:lstStyle/>
          <a:p>
            <a:endParaRPr lang="en-GB" sz="3200" b="1" dirty="0">
              <a:solidFill>
                <a:schemeClr val="accent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Chapter 7 Measuring inequalities</a:t>
            </a:r>
            <a:r>
              <a:rPr kumimoji="0" lang="en-GB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 in small area life expectancy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 </a:t>
            </a:r>
            <a:endParaRPr lang="en-GB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CF4F8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1268760"/>
            <a:ext cx="9144000" cy="7920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3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West Midlands Key Health Data 2011/12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2882552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3600" b="1" dirty="0" smtClean="0">
                <a:latin typeface="Century" pitchFamily="18" charset="0"/>
                <a:cs typeface="Arial" pitchFamily="34" charset="0"/>
              </a:rPr>
              <a:t>END</a:t>
            </a:r>
            <a:endParaRPr kumimoji="0" lang="en-GB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1" name="Picture 10" descr="UoB Logo Pale Blue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2029108" cy="5334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79712" y="4581128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 smtClean="0">
                <a:latin typeface="Century" pitchFamily="18" charset="0"/>
              </a:rPr>
              <a:t>Daniel Eayres, Jane Fletcher, WMCSU</a:t>
            </a:r>
            <a:br>
              <a:rPr lang="en-GB" sz="2400" b="1" dirty="0" smtClean="0">
                <a:latin typeface="Century" pitchFamily="18" charset="0"/>
              </a:rPr>
            </a:br>
            <a:r>
              <a:rPr lang="en-GB" sz="2400" b="1" dirty="0" smtClean="0">
                <a:latin typeface="Century" pitchFamily="18" charset="0"/>
              </a:rPr>
              <a:t>Paul Kingswell, NHS Warwickshire</a:t>
            </a:r>
            <a:endParaRPr lang="en-GB" sz="2400" b="1" dirty="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64704"/>
          </a:xfrm>
        </p:spPr>
        <p:txBody>
          <a:bodyPr>
            <a:normAutofit/>
          </a:bodyPr>
          <a:lstStyle/>
          <a:p>
            <a:endParaRPr lang="en-GB" sz="3200" b="1" dirty="0">
              <a:solidFill>
                <a:schemeClr val="accent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Chapter 7 Measuring inequalities</a:t>
            </a:r>
            <a:r>
              <a:rPr kumimoji="0" lang="en-GB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 in small area life expectancy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 </a:t>
            </a:r>
            <a:endParaRPr lang="en-GB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CF4F8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1268760"/>
            <a:ext cx="9144000" cy="7920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3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West Midlands Key Health Data 2011/12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2605553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3600" b="1" dirty="0" smtClean="0">
                <a:latin typeface="Century" pitchFamily="18" charset="0"/>
                <a:cs typeface="Arial" pitchFamily="34" charset="0"/>
              </a:rPr>
              <a:t>Measuring inequalities </a:t>
            </a:r>
            <a:br>
              <a:rPr lang="en-GB" sz="3600" b="1" dirty="0" smtClean="0">
                <a:latin typeface="Century" pitchFamily="18" charset="0"/>
                <a:cs typeface="Arial" pitchFamily="34" charset="0"/>
              </a:rPr>
            </a:br>
            <a:r>
              <a:rPr lang="en-GB" sz="3600" b="1" dirty="0" smtClean="0">
                <a:latin typeface="Century" pitchFamily="18" charset="0"/>
                <a:cs typeface="Arial" pitchFamily="34" charset="0"/>
              </a:rPr>
              <a:t>in small area life expectancy</a:t>
            </a:r>
            <a:endParaRPr kumimoji="0" lang="en-GB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1" name="Picture 10" descr="UoB Logo Pale Blue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2029108" cy="5334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79712" y="4581128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 smtClean="0">
                <a:latin typeface="Century" pitchFamily="18" charset="0"/>
              </a:rPr>
              <a:t>Daniel Eayres, Jane Fletcher, WMCSU</a:t>
            </a:r>
            <a:br>
              <a:rPr lang="en-GB" sz="2400" b="1" dirty="0" smtClean="0">
                <a:latin typeface="Century" pitchFamily="18" charset="0"/>
              </a:rPr>
            </a:br>
            <a:r>
              <a:rPr lang="en-GB" sz="2400" b="1" dirty="0" smtClean="0">
                <a:latin typeface="Century" pitchFamily="18" charset="0"/>
              </a:rPr>
              <a:t>Paul Kingswell, NHS Warwickshire</a:t>
            </a:r>
            <a:endParaRPr lang="en-GB" sz="2400" b="1" dirty="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64704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chemeClr val="accent1"/>
                </a:solidFill>
              </a:rPr>
              <a:t>Why measure life expectancy?</a:t>
            </a:r>
            <a:endParaRPr lang="en-GB" sz="3200" b="1" dirty="0">
              <a:solidFill>
                <a:schemeClr val="accent1"/>
              </a:solidFill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West Midlands Key Health Data 2011/12</a:t>
            </a:r>
            <a:b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</a:b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	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Chapter 7 Measuring inequalities in small area life</a:t>
            </a:r>
            <a:r>
              <a:rPr kumimoji="0" lang="en-GB" sz="12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 </a:t>
            </a:r>
            <a:r>
              <a:rPr kumimoji="0" lang="en-GB" sz="11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expectancy</a:t>
            </a:r>
            <a:r>
              <a:rPr kumimoji="0" lang="en-GB" sz="12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/>
            </a:r>
            <a:br>
              <a:rPr kumimoji="0" lang="en-GB" sz="12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</a:br>
            <a:r>
              <a:rPr kumimoji="0" lang="en-GB" sz="12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Daniel Eayres, Jane Fletcher, WMCSU; Paul Kingswell, NHS </a:t>
            </a:r>
            <a:r>
              <a:rPr kumimoji="0" lang="en-GB" sz="1200" b="0" i="0" u="none" strike="noStrike" cap="none" normalizeH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Warks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67544" y="1001761"/>
            <a:ext cx="8064896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40000" marR="0" lvl="0" indent="-288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Longstanding and widely used measure of overall health</a:t>
            </a:r>
            <a:r>
              <a:rPr kumimoji="0" lang="en-GB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outcome</a:t>
            </a:r>
          </a:p>
          <a:p>
            <a:pPr marL="540000" marR="0" lvl="0" indent="-288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en-GB" sz="2000" b="1" baseline="0" dirty="0" smtClean="0">
                <a:latin typeface="Arial" pitchFamily="34" charset="0"/>
                <a:cs typeface="Arial" pitchFamily="34" charset="0"/>
              </a:rPr>
              <a:t>Quantifies mortality risks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baseline="0" dirty="0" smtClean="0">
                <a:latin typeface="Arial" pitchFamily="34" charset="0"/>
                <a:cs typeface="Arial" pitchFamily="34" charset="0"/>
              </a:rPr>
              <a:t>in a readily understandable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 metric</a:t>
            </a:r>
          </a:p>
          <a:p>
            <a:pPr marL="540000" marR="0" lvl="0" indent="-288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Used in previous</a:t>
            </a:r>
            <a:r>
              <a:rPr kumimoji="0" lang="en-GB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PSA target to reduce health inequalities between LAs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540000" marR="0" lvl="0" indent="-288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Public Health Outcomes Framework – Overarching outcomes</a:t>
            </a:r>
          </a:p>
          <a:p>
            <a:pPr marL="997200" lvl="1" indent="-288000" eaLnBrk="0" fontAlgn="base" hangingPunct="0">
              <a:spcBef>
                <a:spcPct val="0"/>
              </a:spcBef>
              <a:spcAft>
                <a:spcPts val="1800"/>
              </a:spcAft>
              <a:buFont typeface="Wingdings" pitchFamily="2" charset="2"/>
              <a:buChar char="q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increased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healthy life expectancy, i.e. taking account of the health quality as well as the length of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life;</a:t>
            </a:r>
          </a:p>
          <a:p>
            <a:pPr marL="997200" lvl="1" indent="-288000" eaLnBrk="0" fontAlgn="base" hangingPunct="0">
              <a:spcBef>
                <a:spcPct val="0"/>
              </a:spcBef>
              <a:spcAft>
                <a:spcPts val="1800"/>
              </a:spcAft>
              <a:buFont typeface="Wingdings" pitchFamily="2" charset="2"/>
              <a:buChar char="q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reduced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differences in life expectancy and healthy life expectancy between communities (through greater improvements in more disadvantaged communities).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64704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chemeClr val="accent1"/>
                </a:solidFill>
              </a:rPr>
              <a:t>Life expectancy in the West Midlands</a:t>
            </a:r>
            <a:endParaRPr lang="en-GB" sz="3200" b="1" dirty="0">
              <a:solidFill>
                <a:schemeClr val="accent1"/>
              </a:solidFill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West Midlands Key Health Data 2011/12</a:t>
            </a:r>
            <a:b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</a:b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	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Chapter 7 Measuring inequalities in small area life</a:t>
            </a:r>
            <a:r>
              <a:rPr kumimoji="0" lang="en-GB" sz="12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 </a:t>
            </a:r>
            <a:r>
              <a:rPr kumimoji="0" lang="en-GB" sz="11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expectancy</a:t>
            </a:r>
            <a:r>
              <a:rPr kumimoji="0" lang="en-GB" sz="12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/>
            </a:r>
            <a:br>
              <a:rPr kumimoji="0" lang="en-GB" sz="12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</a:br>
            <a:r>
              <a:rPr kumimoji="0" lang="en-GB" sz="12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Daniel Eayres, Jane Fletcher, WMCSU; Paul Kingswell, NHS </a:t>
            </a:r>
            <a:r>
              <a:rPr kumimoji="0" lang="en-GB" sz="1200" b="0" i="0" u="none" strike="noStrike" cap="none" normalizeH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Warks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0" y="733927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 bmk="_Toc350953416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Male life expectancy at birth by region, England 2008-10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2" cstate="print"/>
          <a:srcRect l="594" t="986" r="594" b="986"/>
          <a:stretch>
            <a:fillRect/>
          </a:stretch>
        </p:blipFill>
        <p:spPr bwMode="auto">
          <a:xfrm>
            <a:off x="539552" y="1268760"/>
            <a:ext cx="7848872" cy="4698823"/>
          </a:xfrm>
          <a:prstGeom prst="rect">
            <a:avLst/>
          </a:prstGeom>
          <a:noFill/>
        </p:spPr>
      </p:pic>
      <p:sp>
        <p:nvSpPr>
          <p:cNvPr id="12295" name="Rectangle 7"/>
          <p:cNvSpPr>
            <a:spLocks noChangeArrowheads="1"/>
          </p:cNvSpPr>
          <p:nvPr/>
        </p:nvSpPr>
        <p:spPr bwMode="auto">
          <a:xfrm rot="10800000" flipV="1">
            <a:off x="611560" y="6021288"/>
            <a:ext cx="85324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Source: Compendium of Population Health Indicators, NHS Information Centre.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64704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chemeClr val="accent1"/>
                </a:solidFill>
              </a:rPr>
              <a:t>Life expectancy in the West Midlands</a:t>
            </a:r>
            <a:endParaRPr lang="en-GB" sz="3200" b="1" dirty="0">
              <a:solidFill>
                <a:schemeClr val="accent1"/>
              </a:solidFill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West Midlands Key Health Data 2011/12</a:t>
            </a:r>
            <a:b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</a:b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	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Chapter 7 Measuring inequalities</a:t>
            </a:r>
            <a:r>
              <a:rPr kumimoji="0" lang="en-GB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 in small area life expectancy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 </a:t>
            </a:r>
            <a:endParaRPr lang="en-GB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Chapter 7 Measuring inequalities in small area life</a:t>
            </a:r>
            <a:r>
              <a:rPr kumimoji="0" lang="en-GB" sz="12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 </a:t>
            </a:r>
            <a:r>
              <a:rPr kumimoji="0" lang="en-GB" sz="11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expectancy</a:t>
            </a:r>
            <a:r>
              <a:rPr kumimoji="0" lang="en-GB" sz="12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/>
            </a:r>
            <a:br>
              <a:rPr kumimoji="0" lang="en-GB" sz="12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</a:br>
            <a:r>
              <a:rPr kumimoji="0" lang="en-GB" sz="12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Daniel Eayres, Jane Fletcher, WMCSU; Paul Kingswell, NHS </a:t>
            </a:r>
            <a:r>
              <a:rPr kumimoji="0" lang="en-GB" sz="1200" b="0" i="0" u="none" strike="noStrike" cap="none" normalizeH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Warks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749316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 bmk="_Toc350953419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Female life expectancy at birth, England and the West Midlands 1991-93 to 2008-10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1265" name="Picture 7"/>
          <p:cNvPicPr>
            <a:picLocks noChangeAspect="1" noChangeArrowheads="1"/>
          </p:cNvPicPr>
          <p:nvPr/>
        </p:nvPicPr>
        <p:blipFill>
          <a:blip r:embed="rId2" cstate="print"/>
          <a:srcRect l="594" t="986" r="594" b="986"/>
          <a:stretch>
            <a:fillRect/>
          </a:stretch>
        </p:blipFill>
        <p:spPr bwMode="auto">
          <a:xfrm>
            <a:off x="528601" y="1124744"/>
            <a:ext cx="7859823" cy="4694914"/>
          </a:xfrm>
          <a:prstGeom prst="rect">
            <a:avLst/>
          </a:prstGeom>
          <a:noFill/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611560" y="6021288"/>
            <a:ext cx="82809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Source: Compendium of Population Health Indicators, NHS Information Centre.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A Female Life Expectancy No Tit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836712"/>
            <a:ext cx="3930709" cy="55600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64704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chemeClr val="accent1"/>
                </a:solidFill>
              </a:rPr>
              <a:t>Life expectancy by local authority</a:t>
            </a:r>
            <a:endParaRPr lang="en-GB" sz="3200" b="1" dirty="0">
              <a:solidFill>
                <a:schemeClr val="accent1"/>
              </a:solidFill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West Midlands Key Health Data 2011/12</a:t>
            </a:r>
            <a:b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</a:b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	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Chapter 7 Measuring inequalities in small area life</a:t>
            </a:r>
            <a:r>
              <a:rPr kumimoji="0" lang="en-GB" sz="12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 </a:t>
            </a:r>
            <a:r>
              <a:rPr kumimoji="0" lang="en-GB" sz="11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expectancy</a:t>
            </a:r>
            <a:r>
              <a:rPr kumimoji="0" lang="en-GB" sz="12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/>
            </a:r>
            <a:br>
              <a:rPr kumimoji="0" lang="en-GB" sz="12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</a:br>
            <a:r>
              <a:rPr kumimoji="0" lang="en-GB" sz="12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Daniel Eayres, Jane Fletcher, WMCSU; Paul Kingswell, NHS </a:t>
            </a:r>
            <a:r>
              <a:rPr kumimoji="0" lang="en-GB" sz="1200" b="0" i="0" u="none" strike="noStrike" cap="none" normalizeH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Warks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7" descr="LA Male Life Expectancy NO TIT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7275" y="821277"/>
            <a:ext cx="3930709" cy="5560051"/>
          </a:xfrm>
          <a:prstGeom prst="rect">
            <a:avLst/>
          </a:prstGeom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677308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 bmk="_Toc350953419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Life expectancy at birth by local authority, West Midlands 2008-10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611560" y="1124744"/>
            <a:ext cx="9632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 bmk="_Toc350953419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Males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4760912" y="1124744"/>
            <a:ext cx="10352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 bmk="_Toc350953419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Females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64704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chemeClr val="accent1"/>
                </a:solidFill>
              </a:rPr>
              <a:t>Life expectancy by local authority</a:t>
            </a:r>
            <a:endParaRPr lang="en-GB" sz="3200" b="1" dirty="0">
              <a:solidFill>
                <a:schemeClr val="accent1"/>
              </a:solidFill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West Midlands Key Health Data 2011/12</a:t>
            </a:r>
            <a:b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</a:b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	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Chapter 7 Measuring inequalities</a:t>
            </a:r>
            <a:r>
              <a:rPr kumimoji="0" lang="en-GB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 in small area life expectancy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 </a:t>
            </a:r>
            <a:endParaRPr lang="en-GB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Chapter 7 Measuring inequalities in small area life</a:t>
            </a:r>
            <a:r>
              <a:rPr kumimoji="0" lang="en-GB" sz="12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 </a:t>
            </a:r>
            <a:r>
              <a:rPr kumimoji="0" lang="en-GB" sz="11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expectancy</a:t>
            </a:r>
            <a:r>
              <a:rPr kumimoji="0" lang="en-GB" sz="12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/>
            </a:r>
            <a:br>
              <a:rPr kumimoji="0" lang="en-GB" sz="12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</a:br>
            <a:r>
              <a:rPr kumimoji="0" lang="en-GB" sz="12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Daniel Eayres, Jane Fletcher, WMCSU; Paul Kingswell, NHS </a:t>
            </a:r>
            <a:r>
              <a:rPr kumimoji="0" lang="en-GB" sz="1200" b="0" i="0" u="none" strike="noStrike" cap="none" normalizeH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Warks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9217" name="Picture 14"/>
          <p:cNvPicPr>
            <a:picLocks noChangeAspect="1" noChangeArrowheads="1"/>
          </p:cNvPicPr>
          <p:nvPr/>
        </p:nvPicPr>
        <p:blipFill>
          <a:blip r:embed="rId2" cstate="print"/>
          <a:srcRect l="594" t="986" r="594" b="986"/>
          <a:stretch>
            <a:fillRect/>
          </a:stretch>
        </p:blipFill>
        <p:spPr bwMode="auto">
          <a:xfrm>
            <a:off x="683568" y="1173921"/>
            <a:ext cx="7632848" cy="4559335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611560" y="5877272"/>
            <a:ext cx="85324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Source: Compendium of Population Health Indicators, NHS Information Centre; </a:t>
            </a:r>
            <a:b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Indices of Deprivation 2010, Department for Communities and Local Government. 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749316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 bmk="_Toc350953419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Male life expectancy at birth vs. Deprivation by local</a:t>
            </a:r>
            <a:r>
              <a:rPr kumimoji="0" lang="en-GB" sz="1600" b="1" i="0" u="none" strike="noStrike" cap="none" normalizeH="0" dirty="0" smtClean="0" bmk="_Toc350953419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authority</a:t>
            </a:r>
            <a:r>
              <a:rPr kumimoji="0" lang="en-GB" sz="1600" b="1" i="0" u="none" strike="noStrike" cap="none" normalizeH="0" baseline="0" dirty="0" smtClean="0" bmk="_Toc350953419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West Midlands 2008-10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64704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chemeClr val="accent1"/>
                </a:solidFill>
              </a:rPr>
              <a:t>Small area geographies</a:t>
            </a:r>
            <a:endParaRPr lang="en-GB" sz="3200" b="1" dirty="0">
              <a:solidFill>
                <a:schemeClr val="accent1"/>
              </a:solidFill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West Midlands Key Health Data 2011/12</a:t>
            </a:r>
            <a:b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</a:b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	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Chapter 7 Measuring inequalities</a:t>
            </a:r>
            <a:r>
              <a:rPr kumimoji="0" lang="en-GB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 in small area life expectancy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 </a:t>
            </a:r>
            <a:endParaRPr lang="en-GB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Chapter 7 Measuring inequalities in small area life</a:t>
            </a:r>
            <a:r>
              <a:rPr kumimoji="0" lang="en-GB" sz="12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 </a:t>
            </a:r>
            <a:r>
              <a:rPr kumimoji="0" lang="en-GB" sz="11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expectancy</a:t>
            </a:r>
            <a:r>
              <a:rPr kumimoji="0" lang="en-GB" sz="12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/>
            </a:r>
            <a:br>
              <a:rPr kumimoji="0" lang="en-GB" sz="12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</a:br>
            <a:r>
              <a:rPr kumimoji="0" lang="en-GB" sz="12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Daniel Eayres, Jane Fletcher, WMCSU; Paul Kingswell, NHS </a:t>
            </a:r>
            <a:r>
              <a:rPr kumimoji="0" lang="en-GB" sz="1200" b="0" i="0" u="none" strike="noStrike" cap="none" normalizeH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Warks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1196752"/>
            <a:ext cx="784887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buFont typeface="Wingdings" pitchFamily="2" charset="2"/>
              <a:buChar char="q"/>
            </a:pP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Electoral Wards</a:t>
            </a:r>
          </a:p>
          <a:p>
            <a:pPr marL="817200" lvl="1" indent="-360000">
              <a:buClr>
                <a:srgbClr val="00B050"/>
              </a:buClr>
              <a:buSzPct val="150000"/>
              <a:buFont typeface="Arial" pitchFamily="34" charset="0"/>
              <a:buChar char="●"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Politically relevant</a:t>
            </a:r>
          </a:p>
          <a:p>
            <a:pPr marL="817200" lvl="1" indent="-360000">
              <a:buClr>
                <a:srgbClr val="FF0000"/>
              </a:buClr>
              <a:buSzPct val="150000"/>
              <a:buFont typeface="Arial" pitchFamily="34" charset="0"/>
              <a:buChar char="●"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Frequent boundary changes</a:t>
            </a:r>
          </a:p>
          <a:p>
            <a:pPr marL="817200" lvl="1" indent="-360000">
              <a:buClr>
                <a:srgbClr val="FF0000"/>
              </a:buClr>
              <a:buSzPct val="150000"/>
              <a:buFont typeface="Arial" pitchFamily="34" charset="0"/>
              <a:buChar char="●"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Large variation in population size</a:t>
            </a:r>
          </a:p>
          <a:p>
            <a:pPr marL="360000" indent="-360000">
              <a:buFont typeface="Wingdings" pitchFamily="2" charset="2"/>
              <a:buChar char="q"/>
            </a:pP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marL="360000" indent="-360000">
              <a:buFont typeface="Wingdings" pitchFamily="2" charset="2"/>
              <a:buChar char="q"/>
            </a:pP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Super Output Areas - Lower (LSOA) and Middle (MSOA)</a:t>
            </a:r>
          </a:p>
          <a:p>
            <a:pPr marL="817200" lvl="1" indent="-360000">
              <a:buClr>
                <a:srgbClr val="FF0000"/>
              </a:buClr>
              <a:buSzPct val="150000"/>
              <a:buFont typeface="Arial" pitchFamily="34" charset="0"/>
              <a:buChar char="●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Not directly associated with admin/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constiuency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areas</a:t>
            </a:r>
          </a:p>
          <a:p>
            <a:pPr marL="817200" lvl="1" indent="-360000">
              <a:buClr>
                <a:srgbClr val="00B050"/>
              </a:buClr>
              <a:buSzPct val="150000"/>
              <a:buFont typeface="Arial" pitchFamily="34" charset="0"/>
              <a:buChar char="●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Stable boundaries</a:t>
            </a:r>
          </a:p>
          <a:p>
            <a:pPr marL="817200" lvl="1" indent="-360000">
              <a:buClr>
                <a:srgbClr val="00B050"/>
              </a:buClr>
              <a:buSzPct val="150000"/>
              <a:buFont typeface="Arial" pitchFamily="34" charset="0"/>
              <a:buChar char="●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Little variation in population size</a:t>
            </a:r>
          </a:p>
          <a:p>
            <a:pPr marL="360000" indent="-360000">
              <a:buFont typeface="Wingdings" pitchFamily="2" charset="2"/>
              <a:buChar char="q"/>
            </a:pP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marL="360000" indent="-360000">
              <a:buFont typeface="Wingdings" pitchFamily="2" charset="2"/>
              <a:buChar char="q"/>
            </a:pP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West Midlands</a:t>
            </a:r>
          </a:p>
          <a:p>
            <a:pPr marL="817200" lvl="1" indent="-360000">
              <a:buSzPct val="150000"/>
              <a:buFont typeface="Arial" pitchFamily="34" charset="0"/>
              <a:buChar char="○"/>
            </a:pP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Wards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	n = 719,   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avg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pop = 7,800 (LA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avg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3,400 - 26,800)</a:t>
            </a:r>
          </a:p>
          <a:p>
            <a:pPr marL="817200" lvl="1" indent="-360000">
              <a:buSzPct val="150000"/>
              <a:buFont typeface="Arial" pitchFamily="34" charset="0"/>
              <a:buChar char="○"/>
            </a:pP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MSOAs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	n = 735,   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avg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pop = 7,600 (LA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avg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6,200 - 9,200)</a:t>
            </a:r>
          </a:p>
          <a:p>
            <a:pPr marL="817200" lvl="1" indent="-360000">
              <a:buSzPct val="150000"/>
              <a:buFont typeface="Arial" pitchFamily="34" charset="0"/>
              <a:buChar char="○"/>
            </a:pP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LSOAs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	n = 3,487,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avg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pop = 1,600 (LA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avg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1,50-1,700)</a:t>
            </a:r>
          </a:p>
          <a:p>
            <a:pPr marL="360000" indent="-360000">
              <a:buFont typeface="Wingdings" pitchFamily="2" charset="2"/>
              <a:buChar char="q"/>
            </a:pP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SOA MALE LE NO TIT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836712"/>
            <a:ext cx="3930709" cy="5560051"/>
          </a:xfrm>
          <a:prstGeom prst="rect">
            <a:avLst/>
          </a:prstGeom>
        </p:spPr>
      </p:pic>
      <p:pic>
        <p:nvPicPr>
          <p:cNvPr id="8" name="Picture 7" descr="WARD MALE LE NO TIT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7275" y="836712"/>
            <a:ext cx="3930709" cy="55600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64704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chemeClr val="accent1"/>
                </a:solidFill>
              </a:rPr>
              <a:t>Life expectancy by small area geography</a:t>
            </a:r>
            <a:endParaRPr lang="en-GB" sz="3200" b="1" dirty="0">
              <a:solidFill>
                <a:schemeClr val="accent1"/>
              </a:solidFill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West Midlands Key Health Data 2011/12</a:t>
            </a:r>
            <a:b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</a:b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	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Chapter 7 Measuring inequalities in small area life</a:t>
            </a:r>
            <a:r>
              <a:rPr kumimoji="0" lang="en-GB" sz="12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 </a:t>
            </a:r>
            <a:r>
              <a:rPr kumimoji="0" lang="en-GB" sz="11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expectancy</a:t>
            </a:r>
            <a:r>
              <a:rPr kumimoji="0" lang="en-GB" sz="12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/>
            </a:r>
            <a:br>
              <a:rPr kumimoji="0" lang="en-GB" sz="12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</a:br>
            <a:r>
              <a:rPr kumimoji="0" lang="en-GB" sz="12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Daniel Eayres, Jane Fletcher, WMCSU; Paul Kingswell, NHS </a:t>
            </a:r>
            <a:r>
              <a:rPr kumimoji="0" lang="en-GB" sz="1200" b="0" i="0" u="none" strike="noStrike" cap="none" normalizeH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</a:rPr>
              <a:t>Warks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677308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 bmk="_Toc350953419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Life expectancy at birth by small area, West Midlands 2008-10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683568" y="1124744"/>
            <a:ext cx="10801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b="1" dirty="0" smtClean="0" bmk="_Toc350953419">
                <a:latin typeface="Arial" pitchFamily="34" charset="0"/>
                <a:cs typeface="Times New Roman" pitchFamily="18" charset="0"/>
              </a:rPr>
              <a:t>By ward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4788024" y="1124744"/>
            <a:ext cx="11521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b="1" dirty="0" smtClean="0" bmk="_Toc350953419">
                <a:latin typeface="Arial" pitchFamily="34" charset="0"/>
                <a:cs typeface="Times New Roman" pitchFamily="18" charset="0"/>
              </a:rPr>
              <a:t>By MSOA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929</Words>
  <Application>Microsoft Office PowerPoint</Application>
  <PresentationFormat>On-screen Show (4:3)</PresentationFormat>
  <Paragraphs>122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Why measure life expectancy?</vt:lpstr>
      <vt:lpstr>Life expectancy in the West Midlands</vt:lpstr>
      <vt:lpstr>Life expectancy in the West Midlands</vt:lpstr>
      <vt:lpstr>Life expectancy by local authority</vt:lpstr>
      <vt:lpstr>Life expectancy by local authority</vt:lpstr>
      <vt:lpstr>Small area geographies</vt:lpstr>
      <vt:lpstr>Life expectancy by small area geography</vt:lpstr>
      <vt:lpstr>Life expectancy by small area geography</vt:lpstr>
      <vt:lpstr>Life expectancy by small area geography</vt:lpstr>
      <vt:lpstr>Slope Index of Inequality</vt:lpstr>
      <vt:lpstr>Slope Index of Inequality</vt:lpstr>
      <vt:lpstr>Slope Index of Inequality</vt:lpstr>
      <vt:lpstr>Summary Points</vt:lpstr>
      <vt:lpstr>Slide 16</vt:lpstr>
    </vt:vector>
  </TitlesOfParts>
  <Company>London School of Hygiene &amp; Tropical Medicine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Daniel Eayres</dc:creator>
  <cp:lastModifiedBy>Daniel Eayres</cp:lastModifiedBy>
  <cp:revision>5</cp:revision>
  <dcterms:created xsi:type="dcterms:W3CDTF">2013-03-14T22:33:53Z</dcterms:created>
  <dcterms:modified xsi:type="dcterms:W3CDTF">2013-03-15T00:57:19Z</dcterms:modified>
</cp:coreProperties>
</file>